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-146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1341" y="449005"/>
            <a:ext cx="7808976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6205" y="1532427"/>
            <a:ext cx="7754112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41" y="1298762"/>
            <a:ext cx="4069080" cy="1162050"/>
          </a:xfrm>
          <a:noFill/>
        </p:spPr>
        <p:txBody>
          <a:bodyPr anchor="b">
            <a:noAutofit/>
          </a:bodyPr>
          <a:lstStyle>
            <a:lvl1pPr algn="ctr">
              <a:defRPr sz="3200" b="1">
                <a:solidFill>
                  <a:schemeClr val="accent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567" y="914400"/>
            <a:ext cx="4069080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941" y="2456329"/>
            <a:ext cx="4069080" cy="318247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800600"/>
            <a:ext cx="8360242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199"/>
            <a:ext cx="8577072" cy="435254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67338"/>
            <a:ext cx="8304213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(带标题，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284163" y="4280647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778189"/>
            <a:ext cx="8360242" cy="566738"/>
          </a:xfrm>
          <a:noFill/>
        </p:spPr>
        <p:txBody>
          <a:bodyPr anchor="b">
            <a:normAutofit/>
          </a:bodyPr>
          <a:lstStyle>
            <a:lvl1pPr algn="l">
              <a:defRPr sz="2800" b="0">
                <a:solidFill>
                  <a:schemeClr val="accent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200"/>
            <a:ext cx="8577072" cy="38221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44927"/>
            <a:ext cx="8304213" cy="804862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容、图片和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0" y="914400"/>
            <a:ext cx="5195047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4163" y="4267200"/>
            <a:ext cx="2743200" cy="2120153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101" y="4953001"/>
            <a:ext cx="2472017" cy="124609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764" y="4419600"/>
            <a:ext cx="2475395" cy="510988"/>
          </a:xfrm>
          <a:noFill/>
        </p:spPr>
        <p:txBody>
          <a:bodyPr anchor="b">
            <a:normAutofit/>
          </a:bodyPr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84164" y="594360"/>
            <a:ext cx="2743200" cy="36758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grpSp>
        <p:nvGrpSpPr>
          <p:cNvPr id="8" name="Group 14"/>
          <p:cNvGrpSpPr/>
          <p:nvPr/>
        </p:nvGrpSpPr>
        <p:grpSpPr>
          <a:xfrm>
            <a:off x="284163" y="461682"/>
            <a:ext cx="8576373" cy="137411"/>
            <a:chOff x="284163" y="1759424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3 张图片(带标题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21013" y="4801575"/>
            <a:ext cx="583723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1661" y="4800600"/>
            <a:ext cx="5691651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21014" y="457199"/>
            <a:ext cx="5833872" cy="435254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69805" y="5367338"/>
            <a:ext cx="5653507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3"/>
          </p:nvPr>
        </p:nvSpPr>
        <p:spPr>
          <a:xfrm>
            <a:off x="284164" y="457200"/>
            <a:ext cx="2736850" cy="290779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14" name="Picture Placeholder 2"/>
          <p:cNvSpPr>
            <a:spLocks noGrp="1"/>
          </p:cNvSpPr>
          <p:nvPr>
            <p:ph type="pic" idx="14"/>
          </p:nvPr>
        </p:nvSpPr>
        <p:spPr>
          <a:xfrm>
            <a:off x="284164" y="3364992"/>
            <a:ext cx="2736850" cy="289864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5313882" y="2857535"/>
            <a:ext cx="5934615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95124" y="473075"/>
            <a:ext cx="969264" cy="5921375"/>
          </a:xfrm>
        </p:spPr>
        <p:txBody>
          <a:bodyPr vert="eaVert"/>
          <a:lstStyle>
            <a:lvl1pPr algn="l">
              <a:defRPr sz="340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 rot="5400000">
            <a:off x="4658724" y="3355723"/>
            <a:ext cx="5934456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(带图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2017058"/>
            <a:ext cx="8574087" cy="4377391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20" y="1532965"/>
            <a:ext cx="7754284" cy="48409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  <p:grpSp>
        <p:nvGrpSpPr>
          <p:cNvPr id="7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11" name="Rectangle 10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633" y="444728"/>
            <a:ext cx="7810967" cy="1088237"/>
          </a:xfrm>
          <a:noFill/>
        </p:spPr>
        <p:txBody>
          <a:bodyPr bIns="45720" anchor="b" anchorCtr="0">
            <a:normAutofit/>
          </a:bodyPr>
          <a:lstStyle>
            <a:lvl1pPr algn="l">
              <a:lnSpc>
                <a:spcPts val="4600"/>
              </a:lnSpc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4814125"/>
            <a:ext cx="7772400" cy="1051560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2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5488" y="5861304"/>
            <a:ext cx="7735824" cy="402336"/>
          </a:xfrm>
        </p:spPr>
        <p:txBody>
          <a:bodyPr vert="horz" lIns="91440" tIns="45720" rIns="91440" bIns="4572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节(带图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443754"/>
            <a:ext cx="8574087" cy="437029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306" y="4814047"/>
            <a:ext cx="7772400" cy="1048871"/>
          </a:xfrm>
          <a:noFill/>
        </p:spPr>
        <p:txBody>
          <a:bodyPr anchor="b" anchorCtr="0">
            <a:normAutofit/>
          </a:bodyPr>
          <a:lstStyle>
            <a:lvl1pPr algn="l">
              <a:defRPr sz="4200" b="0" i="0" cap="none" baseline="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47" y="5862918"/>
            <a:ext cx="7732059" cy="403412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9" name="Group 8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2" name="Rectangle 11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8" name="Rectangle 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6" name="Rectangle 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7" name="Rectangle 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503" y="2133600"/>
            <a:ext cx="7076747" cy="3992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4936" y="643703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6459" y="167347"/>
            <a:ext cx="630621" cy="359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r" defTabSz="914400" rtl="0" eaLnBrk="1" latinLnBrk="0" hangingPunct="1">
        <a:spcBef>
          <a:spcPct val="0"/>
        </a:spcBef>
        <a:buNone/>
        <a:defRPr sz="4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0792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K-means Cluster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3" y="1938355"/>
            <a:ext cx="4182201" cy="3992563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 smtClean="0"/>
              <a:t>Using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Clusters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visualize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training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dataset</a:t>
            </a:r>
          </a:p>
          <a:p>
            <a:pPr lvl="1"/>
            <a:r>
              <a:rPr kumimoji="1" lang="en-US" altLang="zh-CN" dirty="0" err="1" smtClean="0"/>
              <a:t>Tf-idf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each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term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gradients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cuisine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documents</a:t>
            </a:r>
          </a:p>
          <a:p>
            <a:pPr lvl="1"/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PCA</a:t>
            </a:r>
            <a:r>
              <a:rPr kumimoji="1" lang="zh-CN" altLang="en-US" dirty="0" smtClean="0"/>
              <a:t>: </a:t>
            </a:r>
            <a:r>
              <a:rPr kumimoji="1" lang="en-US" altLang="zh-CN" dirty="0" smtClean="0"/>
              <a:t>reduced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2-Dimensentions</a:t>
            </a:r>
          </a:p>
          <a:p>
            <a:pPr lvl="1"/>
            <a:r>
              <a:rPr kumimoji="1" lang="en-US" altLang="zh-CN" dirty="0" smtClean="0"/>
              <a:t>K-means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cluster: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5</a:t>
            </a:r>
          </a:p>
          <a:p>
            <a:pPr lvl="1"/>
            <a:r>
              <a:rPr kumimoji="1" lang="en-US" altLang="zh-CN" dirty="0" smtClean="0"/>
              <a:t>Size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bubbles: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Jaccard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Similarity(</a:t>
            </a:r>
            <a:r>
              <a:rPr kumimoji="1" lang="en-US" altLang="zh-CN" dirty="0"/>
              <a:t>one </a:t>
            </a:r>
            <a:r>
              <a:rPr kumimoji="1" lang="en-US" altLang="zh-CN" dirty="0" err="1" smtClean="0"/>
              <a:t>v.s</a:t>
            </a:r>
            <a:r>
              <a:rPr kumimoji="1" lang="en-US" altLang="zh-CN" dirty="0" smtClean="0"/>
              <a:t> </a:t>
            </a:r>
            <a:r>
              <a:rPr kumimoji="1" lang="en-US" altLang="zh-CN" dirty="0"/>
              <a:t>the other cuisines in its cluster)</a:t>
            </a:r>
            <a:endParaRPr kumimoji="1" lang="zh-CN" altLang="en-US" dirty="0"/>
          </a:p>
        </p:txBody>
      </p:sp>
      <p:pic>
        <p:nvPicPr>
          <p:cNvPr id="4" name="图片 3" descr="pca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2" r="18473"/>
          <a:stretch/>
        </p:blipFill>
        <p:spPr>
          <a:xfrm>
            <a:off x="4569412" y="2041142"/>
            <a:ext cx="4280010" cy="415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472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Word Cloud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74089" y="2133600"/>
            <a:ext cx="7076747" cy="3992563"/>
          </a:xfrm>
        </p:spPr>
        <p:txBody>
          <a:bodyPr/>
          <a:lstStyle/>
          <a:p>
            <a:r>
              <a:rPr kumimoji="1" lang="en-US" altLang="zh-CN" dirty="0" smtClean="0"/>
              <a:t>Ingredients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frequency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more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1000</a:t>
            </a:r>
            <a:endParaRPr kumimoji="1" lang="zh-CN" altLang="en-US" dirty="0"/>
          </a:p>
        </p:txBody>
      </p:sp>
      <p:pic>
        <p:nvPicPr>
          <p:cNvPr id="4" name="图片 3" descr="wordclou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451" y="2719729"/>
            <a:ext cx="3964097" cy="3751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741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0572" y="1885095"/>
            <a:ext cx="7076747" cy="3992563"/>
          </a:xfrm>
        </p:spPr>
        <p:txBody>
          <a:bodyPr/>
          <a:lstStyle/>
          <a:p>
            <a:r>
              <a:rPr kumimoji="1" lang="en-US" altLang="zh-CN" dirty="0" smtClean="0"/>
              <a:t>Data representation</a:t>
            </a:r>
          </a:p>
          <a:p>
            <a:pPr lvl="1"/>
            <a:r>
              <a:rPr kumimoji="1" lang="en-US" altLang="zh-CN" dirty="0" smtClean="0"/>
              <a:t>Cuisine(top 3):</a:t>
            </a:r>
          </a:p>
          <a:p>
            <a:pPr lvl="2"/>
            <a:r>
              <a:rPr kumimoji="1" lang="en-US" altLang="zh-CN" dirty="0" smtClean="0"/>
              <a:t>Italian</a:t>
            </a:r>
          </a:p>
          <a:p>
            <a:pPr lvl="2"/>
            <a:r>
              <a:rPr kumimoji="1" lang="en-US" altLang="zh-CN" dirty="0" smtClean="0"/>
              <a:t>Mexican</a:t>
            </a:r>
          </a:p>
          <a:p>
            <a:pPr lvl="2"/>
            <a:r>
              <a:rPr kumimoji="1" lang="en-US" altLang="zh-CN" dirty="0" err="1" smtClean="0"/>
              <a:t>Southern_us</a:t>
            </a:r>
            <a:endParaRPr kumimoji="1" lang="en-US" altLang="zh-CN" dirty="0" smtClean="0"/>
          </a:p>
          <a:p>
            <a:pPr lvl="2"/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  <p:pic>
        <p:nvPicPr>
          <p:cNvPr id="5" name="图片 4" descr="Screen Shot 2017-04-23 at 3.21.5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843" y="3964740"/>
            <a:ext cx="1384300" cy="1524000"/>
          </a:xfrm>
          <a:prstGeom prst="rect">
            <a:avLst/>
          </a:prstGeom>
        </p:spPr>
      </p:pic>
      <p:pic>
        <p:nvPicPr>
          <p:cNvPr id="6" name="图片 5" descr="Screen Shot 2017-04-23 at 9.49.47 PM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3540" y="2312037"/>
            <a:ext cx="5905528" cy="3665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997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0572" y="1885095"/>
            <a:ext cx="7076747" cy="3992563"/>
          </a:xfrm>
        </p:spPr>
        <p:txBody>
          <a:bodyPr/>
          <a:lstStyle/>
          <a:p>
            <a:r>
              <a:rPr kumimoji="1" lang="en-US" altLang="zh-CN" dirty="0" smtClean="0"/>
              <a:t>Data representation</a:t>
            </a:r>
          </a:p>
          <a:p>
            <a:pPr lvl="1"/>
            <a:r>
              <a:rPr kumimoji="1" lang="en-US" altLang="zh-CN" dirty="0" smtClean="0"/>
              <a:t>Ingredients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cuisine</a:t>
            </a:r>
          </a:p>
          <a:p>
            <a:pPr marL="914400" lvl="2" indent="0">
              <a:buNone/>
            </a:pPr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  <p:pic>
        <p:nvPicPr>
          <p:cNvPr id="4" name="图片 3" descr="Screen Shot 2017-04-23 at 8.28.59 P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92" y="2737313"/>
            <a:ext cx="7592678" cy="3978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928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0572" y="1885095"/>
            <a:ext cx="8567678" cy="3992563"/>
          </a:xfrm>
        </p:spPr>
        <p:txBody>
          <a:bodyPr/>
          <a:lstStyle/>
          <a:p>
            <a:r>
              <a:rPr kumimoji="1" lang="en-US" altLang="zh-CN" dirty="0" smtClean="0"/>
              <a:t>Data representation</a:t>
            </a:r>
          </a:p>
          <a:p>
            <a:pPr lvl="1"/>
            <a:r>
              <a:rPr kumimoji="1" lang="en-US" altLang="zh-CN" dirty="0" smtClean="0"/>
              <a:t>Ingredients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different cuisines(</a:t>
            </a:r>
            <a:r>
              <a:rPr kumimoji="1" lang="en-US" altLang="zh-CN" dirty="0"/>
              <a:t>C</a:t>
            </a:r>
            <a:r>
              <a:rPr kumimoji="1" lang="en-US" altLang="zh-CN" dirty="0" smtClean="0"/>
              <a:t>hinese, </a:t>
            </a:r>
            <a:r>
              <a:rPr kumimoji="1" lang="en-US" altLang="zh-CN" dirty="0"/>
              <a:t>K</a:t>
            </a:r>
            <a:r>
              <a:rPr kumimoji="1" lang="en-US" altLang="zh-CN" dirty="0" smtClean="0"/>
              <a:t>orean, and Japanese)</a:t>
            </a:r>
          </a:p>
          <a:p>
            <a:pPr marL="914400" lvl="2" indent="0">
              <a:buNone/>
            </a:pPr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  <p:pic>
        <p:nvPicPr>
          <p:cNvPr id="4" name="图片 3" descr="ingre-cuisine1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878" y="2776274"/>
            <a:ext cx="7537457" cy="394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81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0572" y="1885095"/>
            <a:ext cx="8116593" cy="3992563"/>
          </a:xfrm>
        </p:spPr>
        <p:txBody>
          <a:bodyPr/>
          <a:lstStyle/>
          <a:p>
            <a:r>
              <a:rPr kumimoji="1" lang="en-US" altLang="zh-CN" dirty="0" smtClean="0"/>
              <a:t>Data representation</a:t>
            </a:r>
          </a:p>
          <a:p>
            <a:pPr lvl="1"/>
            <a:r>
              <a:rPr kumimoji="1" lang="en-US" altLang="zh-CN" dirty="0" smtClean="0"/>
              <a:t>Ingredients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different cuisines(Italian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Mexican)</a:t>
            </a:r>
          </a:p>
          <a:p>
            <a:pPr marL="914400" lvl="2" indent="0">
              <a:buNone/>
            </a:pPr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  <p:pic>
        <p:nvPicPr>
          <p:cNvPr id="5" name="图片 4" descr="ingre-cuisine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055" y="2859038"/>
            <a:ext cx="7459110" cy="3905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859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0572" y="1885095"/>
            <a:ext cx="8567678" cy="3992563"/>
          </a:xfrm>
        </p:spPr>
        <p:txBody>
          <a:bodyPr/>
          <a:lstStyle/>
          <a:p>
            <a:r>
              <a:rPr kumimoji="1" lang="en-US" altLang="zh-CN" dirty="0" smtClean="0"/>
              <a:t>Data representation</a:t>
            </a:r>
          </a:p>
          <a:p>
            <a:pPr lvl="1"/>
            <a:r>
              <a:rPr kumimoji="1" lang="en-US" altLang="zh-CN" dirty="0" smtClean="0"/>
              <a:t>Ingredients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different cuisines(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Greek,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Moroccan,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Spanish)</a:t>
            </a:r>
          </a:p>
          <a:p>
            <a:pPr marL="914400" lvl="2" indent="0">
              <a:buNone/>
            </a:pPr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  <p:pic>
        <p:nvPicPr>
          <p:cNvPr id="5" name="图片 4" descr="ingre-cuisine3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14" y="2774953"/>
            <a:ext cx="8250836" cy="394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859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0573" y="1885095"/>
            <a:ext cx="8668788" cy="3992563"/>
          </a:xfrm>
        </p:spPr>
        <p:txBody>
          <a:bodyPr/>
          <a:lstStyle/>
          <a:p>
            <a:r>
              <a:rPr kumimoji="1" lang="en-US" altLang="zh-CN" dirty="0" smtClean="0"/>
              <a:t>Data representation</a:t>
            </a:r>
          </a:p>
          <a:p>
            <a:pPr lvl="1"/>
            <a:r>
              <a:rPr kumimoji="1" lang="en-US" altLang="zh-CN" dirty="0" smtClean="0"/>
              <a:t>Ingredients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different cuisines</a:t>
            </a:r>
            <a:r>
              <a:rPr kumimoji="1" lang="zh-CN" altLang="en-US" dirty="0" smtClean="0"/>
              <a:t>(</a:t>
            </a:r>
            <a:r>
              <a:rPr kumimoji="1" lang="en-US" altLang="zh-CN" dirty="0" smtClean="0"/>
              <a:t>Thai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Vietnamese</a:t>
            </a:r>
            <a:r>
              <a:rPr kumimoji="1" lang="zh-CN" altLang="en-US" dirty="0" smtClean="0"/>
              <a:t>)</a:t>
            </a:r>
            <a:endParaRPr kumimoji="1" lang="en-US" altLang="zh-CN" dirty="0" smtClean="0"/>
          </a:p>
          <a:p>
            <a:pPr marL="914400" lvl="2" indent="0">
              <a:buNone/>
            </a:pPr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  <p:pic>
        <p:nvPicPr>
          <p:cNvPr id="5" name="图片 4" descr="ingre-cuisine4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951" y="2705926"/>
            <a:ext cx="8227702" cy="411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859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4163" y="588964"/>
            <a:ext cx="8574087" cy="967840"/>
          </a:xfrm>
        </p:spPr>
        <p:txBody>
          <a:bodyPr/>
          <a:lstStyle/>
          <a:p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0573" y="1885095"/>
            <a:ext cx="8668788" cy="3992563"/>
          </a:xfrm>
        </p:spPr>
        <p:txBody>
          <a:bodyPr/>
          <a:lstStyle/>
          <a:p>
            <a:r>
              <a:rPr kumimoji="1" lang="en-US" altLang="zh-CN" dirty="0" smtClean="0"/>
              <a:t>Data representation</a:t>
            </a:r>
          </a:p>
          <a:p>
            <a:pPr lvl="1"/>
            <a:r>
              <a:rPr kumimoji="1" lang="en-US" altLang="zh-CN" dirty="0" smtClean="0"/>
              <a:t>Focus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</a:t>
            </a:r>
            <a:r>
              <a:rPr kumimoji="1" lang="zh-CN" altLang="en-US" dirty="0" smtClean="0"/>
              <a:t> </a:t>
            </a:r>
            <a:r>
              <a:rPr kumimoji="1" lang="en-US" altLang="zh-CN" b="1" i="1" dirty="0" smtClean="0">
                <a:solidFill>
                  <a:schemeClr val="accent4">
                    <a:lumMod val="75000"/>
                  </a:schemeClr>
                </a:solidFill>
              </a:rPr>
              <a:t>Italian</a:t>
            </a:r>
            <a:r>
              <a:rPr kumimoji="1" lang="zh-CN" altLang="en-US" dirty="0" smtClean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kumimoji="1" lang="en-US" altLang="zh-CN" dirty="0" smtClean="0"/>
              <a:t>cuisine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show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ingredient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network</a:t>
            </a:r>
          </a:p>
          <a:p>
            <a:pPr lvl="2"/>
            <a:r>
              <a:rPr kumimoji="1" lang="en-US" altLang="zh-CN" dirty="0" smtClean="0"/>
              <a:t>After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removing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stop-words,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numbers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stemming</a:t>
            </a:r>
          </a:p>
          <a:p>
            <a:pPr marL="914400" lvl="2" indent="0">
              <a:buNone/>
            </a:pPr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  <p:pic>
        <p:nvPicPr>
          <p:cNvPr id="4" name="图片 3" descr="italian_networ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967" y="3167810"/>
            <a:ext cx="3808259" cy="3417528"/>
          </a:xfrm>
          <a:prstGeom prst="rect">
            <a:avLst/>
          </a:prstGeom>
        </p:spPr>
      </p:pic>
      <p:pic>
        <p:nvPicPr>
          <p:cNvPr id="5" name="图片 4" descr="modularit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8811" y="3112586"/>
            <a:ext cx="3237575" cy="363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671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4163" y="588964"/>
            <a:ext cx="8574087" cy="967840"/>
          </a:xfrm>
        </p:spPr>
        <p:txBody>
          <a:bodyPr/>
          <a:lstStyle/>
          <a:p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0573" y="1885095"/>
            <a:ext cx="8668788" cy="3992563"/>
          </a:xfrm>
        </p:spPr>
        <p:txBody>
          <a:bodyPr/>
          <a:lstStyle/>
          <a:p>
            <a:r>
              <a:rPr kumimoji="1" lang="en-US" altLang="zh-CN" dirty="0" smtClean="0"/>
              <a:t>Data representation</a:t>
            </a:r>
          </a:p>
          <a:p>
            <a:pPr lvl="1"/>
            <a:r>
              <a:rPr kumimoji="1" lang="en-US" altLang="zh-CN" dirty="0" smtClean="0"/>
              <a:t>Degree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centrality,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between-ness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closeness</a:t>
            </a:r>
          </a:p>
          <a:p>
            <a:pPr marL="914400" lvl="2" indent="0">
              <a:buNone/>
            </a:pPr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  <p:pic>
        <p:nvPicPr>
          <p:cNvPr id="6" name="图片 5" descr="degre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95" y="3074280"/>
            <a:ext cx="2967427" cy="2982856"/>
          </a:xfrm>
          <a:prstGeom prst="rect">
            <a:avLst/>
          </a:prstGeom>
        </p:spPr>
      </p:pic>
      <p:pic>
        <p:nvPicPr>
          <p:cNvPr id="7" name="图片 6" descr="closenes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7574" y="3074280"/>
            <a:ext cx="3006482" cy="2986439"/>
          </a:xfrm>
          <a:prstGeom prst="rect">
            <a:avLst/>
          </a:prstGeom>
        </p:spPr>
      </p:pic>
      <p:pic>
        <p:nvPicPr>
          <p:cNvPr id="5" name="图片 4" descr="betweennes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9722" y="3064084"/>
            <a:ext cx="2733981" cy="309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259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光谱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Spectrum">
      <a:majorFont>
        <a:latin typeface="Corbe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光谱.thmx</Template>
  <TotalTime>39</TotalTime>
  <Words>166</Words>
  <Application>Microsoft Macintosh PowerPoint</Application>
  <PresentationFormat>全屏显示(4:3)</PresentationFormat>
  <Paragraphs>36</Paragraphs>
  <Slides>11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2" baseType="lpstr">
      <vt:lpstr>光谱</vt:lpstr>
      <vt:lpstr>PowerPoint 演示文稿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K-means Cluster</vt:lpstr>
      <vt:lpstr>Word Cloud</vt:lpstr>
    </vt:vector>
  </TitlesOfParts>
  <Company>university of pittsburgh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 Wang</dc:creator>
  <cp:lastModifiedBy>Zhu Wang</cp:lastModifiedBy>
  <cp:revision>21</cp:revision>
  <dcterms:created xsi:type="dcterms:W3CDTF">2017-04-23T20:20:25Z</dcterms:created>
  <dcterms:modified xsi:type="dcterms:W3CDTF">2017-04-24T03:02:38Z</dcterms:modified>
</cp:coreProperties>
</file>

<file path=docProps/thumbnail.jpeg>
</file>